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0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6F872-D976-492E-B2E1-80CA490FD565}" type="datetimeFigureOut">
              <a:rPr lang="cs-CZ" smtClean="0"/>
              <a:t>18.8.2012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DF8226-6906-4AF4-9E65-416435AA2D73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DF8226-6906-4AF4-9E65-416435AA2D73}" type="slidenum">
              <a:rPr lang="cs-CZ" smtClean="0"/>
              <a:t>13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Obdélní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Obdélník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élní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Rovnoramenný trojúhelník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Přímá spojovací čára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18.8.2012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8" name="Přímá spojovací čára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Přímá spojovací čára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ovnoramenný trojúhelník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9/9e/Myspace_2010_logo.png" TargetMode="External"/><Relationship Id="rId3" Type="http://schemas.openxmlformats.org/officeDocument/2006/relationships/hyperlink" Target="http://upload.wikimedia.org/wikipedia/commons/0/06/Facebook.svg" TargetMode="External"/><Relationship Id="rId7" Type="http://schemas.openxmlformats.org/officeDocument/2006/relationships/hyperlink" Target="http://upload.wikimedia.org/wikipedia/commons/f/fe/Google_wordmark.svg" TargetMode="External"/><Relationship Id="rId12" Type="http://schemas.openxmlformats.org/officeDocument/2006/relationships/hyperlink" Target="http://upload.wikimedia.org/wikipedia/commons/0/01/LinkedIn_Logo.svg" TargetMode="External"/><Relationship Id="rId2" Type="http://schemas.openxmlformats.org/officeDocument/2006/relationships/hyperlink" Target="http://upload.wikimedia.org/wikipedia/commons/c/c7/SNA_segment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9/95/Google%2B_logo.png" TargetMode="External"/><Relationship Id="rId11" Type="http://schemas.openxmlformats.org/officeDocument/2006/relationships/hyperlink" Target="http://upload.wikimedia.org/wikipedia/commons/5/51/Twitter_logo.svg" TargetMode="External"/><Relationship Id="rId5" Type="http://schemas.openxmlformats.org/officeDocument/2006/relationships/hyperlink" Target="http://upload.wikimedia.org/wikipedia/commons/1/1b/Facebook_icon.svg" TargetMode="External"/><Relationship Id="rId10" Type="http://schemas.openxmlformats.org/officeDocument/2006/relationships/hyperlink" Target="http://upload.wikimedia.org/wikipedia/en/9/9f/Twitter_bird_logo_2012.svg" TargetMode="External"/><Relationship Id="rId4" Type="http://schemas.openxmlformats.org/officeDocument/2006/relationships/hyperlink" Target="http://cs.wikipedia.org/wiki/Soci%C3%A1ln%C3%AD_s%C3%AD%C5%A5" TargetMode="External"/><Relationship Id="rId9" Type="http://schemas.openxmlformats.org/officeDocument/2006/relationships/hyperlink" Target="http://upload.wikimedia.org/wikipedia/de/b/b5/MySpace_Logo.sv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Sociální sítě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3075" name="Picture 3" descr="C:\Documents and Settings\Ondra\Local Settings\Temporary Internet Files\Content.IE5\XW4HJWA4\MP90030290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1800200" cy="2523645"/>
          </a:xfrm>
          <a:prstGeom prst="rect">
            <a:avLst/>
          </a:prstGeom>
          <a:noFill/>
        </p:spPr>
      </p:pic>
      <p:pic>
        <p:nvPicPr>
          <p:cNvPr id="3076" name="Picture 4" descr="C:\Documents and Settings\Ondra\Local Settings\Temporary Internet Files\Content.IE5\5Q5HXOCW\MP90030293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836712"/>
            <a:ext cx="1849166" cy="2592288"/>
          </a:xfrm>
          <a:prstGeom prst="rect">
            <a:avLst/>
          </a:prstGeom>
          <a:noFill/>
        </p:spPr>
      </p:pic>
      <p:pic>
        <p:nvPicPr>
          <p:cNvPr id="3077" name="Picture 5" descr="C:\Documents and Settings\Ondra\Local Settings\Temporary Internet Files\Content.IE5\P2H3G0KD\MP900302907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764704"/>
            <a:ext cx="1889968" cy="2649488"/>
          </a:xfrm>
          <a:prstGeom prst="rect">
            <a:avLst/>
          </a:prstGeom>
          <a:noFill/>
        </p:spPr>
      </p:pic>
      <p:pic>
        <p:nvPicPr>
          <p:cNvPr id="7" name="obrázek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5892520"/>
            <a:ext cx="3960440" cy="9654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cs-CZ" dirty="0" smtClean="0"/>
              <a:t>České sociální </a:t>
            </a:r>
            <a:r>
              <a:rPr lang="cs-CZ" dirty="0" smtClean="0"/>
              <a:t>sítě</a:t>
            </a:r>
            <a:endParaRPr lang="cs-CZ" dirty="0"/>
          </a:p>
        </p:txBody>
      </p:sp>
      <p:pic>
        <p:nvPicPr>
          <p:cNvPr id="23556" name="Picture 4" descr="C:\Documents and Settings\Ondra\Local Settings\Temporary Internet Files\Content.IE5\P2H3G0KD\MC90034942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780928"/>
            <a:ext cx="2435397" cy="1599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Lidé.</a:t>
            </a:r>
            <a:r>
              <a:rPr lang="cs-CZ" dirty="0" err="1" smtClean="0"/>
              <a:t>cz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Internetové fórum</a:t>
            </a:r>
          </a:p>
          <a:p>
            <a:r>
              <a:rPr lang="cs-CZ" dirty="0" smtClean="0"/>
              <a:t>Především pro </a:t>
            </a:r>
            <a:r>
              <a:rPr lang="cs-CZ" dirty="0" smtClean="0"/>
              <a:t>internetové profily především </a:t>
            </a:r>
            <a:r>
              <a:rPr lang="cs-CZ" dirty="0" smtClean="0"/>
              <a:t>lidí</a:t>
            </a:r>
          </a:p>
          <a:p>
            <a:pPr>
              <a:buNone/>
            </a:pPr>
            <a:endParaRPr lang="cs-CZ" u="sng" dirty="0" smtClean="0"/>
          </a:p>
          <a:p>
            <a:pPr>
              <a:buNone/>
            </a:pPr>
            <a:r>
              <a:rPr lang="cs-CZ" u="sng" dirty="0" smtClean="0"/>
              <a:t>Slouží:</a:t>
            </a:r>
          </a:p>
          <a:p>
            <a:r>
              <a:rPr lang="cs-CZ" dirty="0" smtClean="0"/>
              <a:t>Jako </a:t>
            </a:r>
            <a:r>
              <a:rPr lang="cs-CZ" dirty="0" err="1" smtClean="0"/>
              <a:t>chatovací</a:t>
            </a:r>
            <a:r>
              <a:rPr lang="cs-CZ" dirty="0" smtClean="0"/>
              <a:t> </a:t>
            </a:r>
            <a:r>
              <a:rPr lang="cs-CZ" dirty="0" smtClean="0"/>
              <a:t>server</a:t>
            </a:r>
          </a:p>
          <a:p>
            <a:r>
              <a:rPr lang="cs-CZ" dirty="0" smtClean="0"/>
              <a:t>J</a:t>
            </a:r>
            <a:r>
              <a:rPr lang="cs-CZ" dirty="0" smtClean="0"/>
              <a:t>ako </a:t>
            </a:r>
            <a:r>
              <a:rPr lang="cs-CZ" dirty="0" smtClean="0"/>
              <a:t>internetová </a:t>
            </a:r>
            <a:r>
              <a:rPr lang="cs-CZ" dirty="0" smtClean="0"/>
              <a:t>seznamka</a:t>
            </a:r>
          </a:p>
          <a:p>
            <a:r>
              <a:rPr lang="cs-CZ" dirty="0" smtClean="0"/>
              <a:t>Pro </a:t>
            </a:r>
            <a:r>
              <a:rPr lang="cs-CZ" dirty="0" smtClean="0"/>
              <a:t>internetové </a:t>
            </a:r>
            <a:r>
              <a:rPr lang="cs-CZ" dirty="0" smtClean="0"/>
              <a:t>kurzy</a:t>
            </a:r>
            <a:endParaRPr lang="cs-CZ" dirty="0" smtClean="0"/>
          </a:p>
          <a:p>
            <a:r>
              <a:rPr lang="cs-CZ" dirty="0" smtClean="0"/>
              <a:t>Pro </a:t>
            </a:r>
            <a:r>
              <a:rPr lang="cs-CZ" dirty="0" smtClean="0"/>
              <a:t>ukládání a sdílení fotografií</a:t>
            </a:r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Spolužáci.</a:t>
            </a:r>
            <a:r>
              <a:rPr lang="cs-CZ" dirty="0" err="1" smtClean="0"/>
              <a:t>cz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sz="3100" dirty="0" smtClean="0"/>
              <a:t>Určen </a:t>
            </a:r>
            <a:r>
              <a:rPr lang="cs-CZ" sz="3100" dirty="0" smtClean="0"/>
              <a:t>pro spolužáky a bývalé spolužáky</a:t>
            </a:r>
            <a:endParaRPr lang="cs-CZ" sz="3100" dirty="0" smtClean="0"/>
          </a:p>
          <a:p>
            <a:endParaRPr lang="cs-CZ" dirty="0" smtClean="0"/>
          </a:p>
          <a:p>
            <a:pPr>
              <a:buNone/>
            </a:pPr>
            <a:r>
              <a:rPr lang="cs-CZ" sz="3800" u="sng" dirty="0" smtClean="0"/>
              <a:t>Funkce:</a:t>
            </a:r>
          </a:p>
          <a:p>
            <a:r>
              <a:rPr lang="cs-CZ" b="1" dirty="0" smtClean="0"/>
              <a:t>Stránka </a:t>
            </a:r>
            <a:r>
              <a:rPr lang="cs-CZ" b="1" dirty="0" smtClean="0"/>
              <a:t>třídy</a:t>
            </a:r>
            <a:r>
              <a:rPr lang="cs-CZ" dirty="0" smtClean="0"/>
              <a:t> - obsahuje výpis spolužáků a náhled nástěnky</a:t>
            </a:r>
          </a:p>
          <a:p>
            <a:r>
              <a:rPr lang="cs-CZ" b="1" dirty="0" smtClean="0"/>
              <a:t>Spolužáci</a:t>
            </a:r>
            <a:r>
              <a:rPr lang="cs-CZ" dirty="0" smtClean="0"/>
              <a:t> - kompletní výpis spolužáku s kontakty a jejich fotografiemi</a:t>
            </a:r>
          </a:p>
          <a:p>
            <a:r>
              <a:rPr lang="cs-CZ" b="1" dirty="0" smtClean="0"/>
              <a:t>Učitelé</a:t>
            </a:r>
            <a:r>
              <a:rPr lang="cs-CZ" dirty="0" smtClean="0"/>
              <a:t> - kompletní výpis učitelů třídy s kontakty a jejich fotografiemi</a:t>
            </a:r>
          </a:p>
          <a:p>
            <a:r>
              <a:rPr lang="cs-CZ" b="1" dirty="0" smtClean="0"/>
              <a:t>Nástěnka</a:t>
            </a:r>
            <a:r>
              <a:rPr lang="cs-CZ" dirty="0" smtClean="0"/>
              <a:t> - místo, kde může každý spolužák zanechat krátký vzkaz, který je na nástěnku "připnut"</a:t>
            </a:r>
          </a:p>
          <a:p>
            <a:r>
              <a:rPr lang="cs-CZ" b="1" dirty="0" err="1" smtClean="0"/>
              <a:t>Fotogalerie</a:t>
            </a:r>
            <a:r>
              <a:rPr lang="cs-CZ" dirty="0" smtClean="0"/>
              <a:t> - jednoduchá </a:t>
            </a:r>
            <a:r>
              <a:rPr lang="cs-CZ" dirty="0" err="1" smtClean="0"/>
              <a:t>fotogalerie</a:t>
            </a:r>
            <a:r>
              <a:rPr lang="cs-CZ" dirty="0" smtClean="0"/>
              <a:t> členěná do složek</a:t>
            </a:r>
          </a:p>
          <a:p>
            <a:r>
              <a:rPr lang="cs-CZ" b="1" dirty="0" smtClean="0"/>
              <a:t>Dokumenty</a:t>
            </a:r>
            <a:r>
              <a:rPr lang="cs-CZ" dirty="0" smtClean="0"/>
              <a:t> - možnost sdílení dokumentů se spolužáky</a:t>
            </a:r>
          </a:p>
          <a:p>
            <a:r>
              <a:rPr lang="cs-CZ" b="1" dirty="0" smtClean="0"/>
              <a:t>Diskuse třídy</a:t>
            </a:r>
            <a:r>
              <a:rPr lang="cs-CZ" dirty="0" smtClean="0"/>
              <a:t> - diskuse členěná do vláken</a:t>
            </a:r>
          </a:p>
          <a:p>
            <a:r>
              <a:rPr lang="cs-CZ" b="1" dirty="0" smtClean="0"/>
              <a:t>Diskuse školy</a:t>
            </a:r>
            <a:r>
              <a:rPr lang="cs-CZ" dirty="0" smtClean="0"/>
              <a:t> - diskuse celé školy pod kterou třída spadá</a:t>
            </a:r>
          </a:p>
          <a:p>
            <a:r>
              <a:rPr lang="cs-CZ" b="1" dirty="0" smtClean="0"/>
              <a:t>Škola</a:t>
            </a:r>
            <a:r>
              <a:rPr lang="cs-CZ" dirty="0" smtClean="0"/>
              <a:t> - stránka školy pod kterou třída spadá</a:t>
            </a:r>
          </a:p>
          <a:p>
            <a:endParaRPr lang="cs-CZ" dirty="0"/>
          </a:p>
        </p:txBody>
      </p:sp>
      <p:pic>
        <p:nvPicPr>
          <p:cNvPr id="24578" name="Picture 2" descr="C:\Program Files\Microsoft Office\MEDIA\CAGCAT10\j01833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804248" y="188640"/>
            <a:ext cx="1805940" cy="18141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Líbímseti.cz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Slouží </a:t>
            </a:r>
            <a:r>
              <a:rPr lang="cs-CZ" dirty="0" smtClean="0"/>
              <a:t>pro internetové profily lidí, jako internetová seznamka, jako </a:t>
            </a:r>
            <a:r>
              <a:rPr lang="cs-CZ" dirty="0" err="1" smtClean="0"/>
              <a:t>chatovací</a:t>
            </a:r>
            <a:r>
              <a:rPr lang="cs-CZ" dirty="0" smtClean="0"/>
              <a:t> </a:t>
            </a:r>
            <a:r>
              <a:rPr lang="cs-CZ" dirty="0" smtClean="0"/>
              <a:t>server</a:t>
            </a:r>
            <a:endParaRPr lang="cs-CZ" dirty="0"/>
          </a:p>
        </p:txBody>
      </p:sp>
      <p:pic>
        <p:nvPicPr>
          <p:cNvPr id="25603" name="Picture 3" descr="C:\Documents and Settings\Ondra\Local Settings\Temporary Internet Files\Content.IE5\5Q5HXOCW\MC90044209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068960"/>
            <a:ext cx="3812438" cy="2347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18.08.2012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upload.wikimedia.org/wikipedia/commons/c/c7/SNA_segment.png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http://upload.wikimedia.org/wikipedia/commons/0/06/Facebook.svg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cs.wikipedia.org/wiki/Soci%C3%A1ln%C3%AD_s%C3%AD%C5%A5</a:t>
            </a:r>
            <a:endParaRPr lang="cs-CZ" dirty="0" smtClean="0">
              <a:hlinkClick r:id="rId4"/>
            </a:endParaRPr>
          </a:p>
          <a:p>
            <a:r>
              <a:rPr lang="cs-CZ" dirty="0" smtClean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upload.wikimedia.org/wikipedia/commons/1/1b/Facebook_icon.svg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</a:t>
            </a:r>
            <a:r>
              <a:rPr lang="cs-CZ" dirty="0" smtClean="0">
                <a:hlinkClick r:id="rId6"/>
              </a:rPr>
              <a:t>upload.wikimedia.org/wikipedia/commons/9/95/Google%2B_logo.png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</a:t>
            </a:r>
            <a:r>
              <a:rPr lang="cs-CZ" dirty="0" smtClean="0">
                <a:hlinkClick r:id="rId7"/>
              </a:rPr>
              <a:t>upload.wikimedia.org/wikipedia/commons/f/fe/Google_wordmark.svg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</a:t>
            </a:r>
            <a:r>
              <a:rPr lang="cs-CZ" dirty="0" smtClean="0">
                <a:hlinkClick r:id="rId8"/>
              </a:rPr>
              <a:t>upload.wikimedia.org/wikipedia/commons/9/9e/Myspace_2010_logo.png</a:t>
            </a:r>
            <a:endParaRPr lang="cs-CZ" dirty="0" smtClean="0">
              <a:hlinkClick r:id="rId8"/>
            </a:endParaRPr>
          </a:p>
          <a:p>
            <a:r>
              <a:rPr lang="cs-CZ" dirty="0" smtClean="0">
                <a:hlinkClick r:id="rId9"/>
              </a:rPr>
              <a:t>http://</a:t>
            </a:r>
            <a:r>
              <a:rPr lang="cs-CZ" dirty="0" smtClean="0">
                <a:hlinkClick r:id="rId9"/>
              </a:rPr>
              <a:t>upload.wikimedia.org/wikipedia/de/b/b5/MySpace_Logo.svg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</a:t>
            </a:r>
            <a:r>
              <a:rPr lang="cs-CZ" dirty="0" smtClean="0">
                <a:hlinkClick r:id="rId10"/>
              </a:rPr>
              <a:t>upload.wikimedia.org/wikipedia/en/9/9f/Twitter_bird_logo_2012.svg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</a:t>
            </a:r>
            <a:r>
              <a:rPr lang="cs-CZ" dirty="0" smtClean="0">
                <a:hlinkClick r:id="rId11"/>
              </a:rPr>
              <a:t>upload.wikimedia.org/wikipedia/commons/5/51/Twitter_logo.svg</a:t>
            </a:r>
            <a:endParaRPr lang="cs-CZ" dirty="0" smtClean="0"/>
          </a:p>
          <a:p>
            <a:r>
              <a:rPr lang="cs-CZ" dirty="0" smtClean="0">
                <a:hlinkClick r:id="rId12"/>
              </a:rPr>
              <a:t>http://upload.wikimedia.org/wikipedia/commons/0/01/LinkedIn_Logo.svg</a:t>
            </a:r>
            <a:endParaRPr lang="cs-CZ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Sociální síť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Propojená skupina lidí</a:t>
            </a:r>
          </a:p>
          <a:p>
            <a:r>
              <a:rPr lang="cs-CZ" dirty="0" smtClean="0"/>
              <a:t>Služba na Internetu</a:t>
            </a:r>
          </a:p>
          <a:p>
            <a:pPr>
              <a:buNone/>
            </a:pPr>
            <a:endParaRPr lang="cs-CZ" u="sng" dirty="0" smtClean="0"/>
          </a:p>
          <a:p>
            <a:pPr>
              <a:buNone/>
            </a:pPr>
            <a:r>
              <a:rPr lang="cs-CZ" u="sng" dirty="0" smtClean="0"/>
              <a:t>Sociální síť umožňuje:</a:t>
            </a:r>
          </a:p>
          <a:p>
            <a:r>
              <a:rPr lang="cs-CZ" dirty="0" smtClean="0"/>
              <a:t>Vytvářet osobní (či firemní) veřejný či částečně veřejný profil</a:t>
            </a:r>
          </a:p>
          <a:p>
            <a:r>
              <a:rPr lang="cs-CZ" dirty="0" smtClean="0"/>
              <a:t>Komunikovat spolu</a:t>
            </a:r>
          </a:p>
          <a:p>
            <a:r>
              <a:rPr lang="cs-CZ" dirty="0" smtClean="0"/>
              <a:t>Sdílet informace, fotografie, videa,</a:t>
            </a:r>
          </a:p>
          <a:p>
            <a:r>
              <a:rPr lang="cs-CZ" dirty="0" smtClean="0"/>
              <a:t>Provozovat chat </a:t>
            </a:r>
          </a:p>
          <a:p>
            <a:r>
              <a:rPr lang="cs-CZ" dirty="0" smtClean="0"/>
              <a:t>Další aktivity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4NUAGI3N\MP90038638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44621">
            <a:off x="5285996" y="617683"/>
            <a:ext cx="2901104" cy="1948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1) Soukromě mezi dvěma uživateli </a:t>
            </a:r>
          </a:p>
          <a:p>
            <a:r>
              <a:rPr lang="cs-CZ" dirty="0" smtClean="0"/>
              <a:t>II) Hromadně mezi uživatelem a skupinou s ním propojených dalších uživatelů.</a:t>
            </a:r>
            <a:endParaRPr lang="cs-CZ" dirty="0"/>
          </a:p>
        </p:txBody>
      </p:sp>
      <p:pic>
        <p:nvPicPr>
          <p:cNvPr id="1026" name="Picture 2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140968"/>
            <a:ext cx="2574202" cy="2614943"/>
          </a:xfrm>
          <a:prstGeom prst="rect">
            <a:avLst/>
          </a:prstGeom>
          <a:noFill/>
        </p:spPr>
      </p:pic>
      <p:pic>
        <p:nvPicPr>
          <p:cNvPr id="1028" name="Picture 4" descr="C:\Documents and Settings\Ondra\Local Settings\Temporary Internet Files\Content.IE5\XW4HJWA4\MP90038637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140968"/>
            <a:ext cx="1697949" cy="2592288"/>
          </a:xfrm>
          <a:prstGeom prst="rect">
            <a:avLst/>
          </a:prstGeom>
          <a:noFill/>
        </p:spPr>
      </p:pic>
      <p:pic>
        <p:nvPicPr>
          <p:cNvPr id="1029" name="Picture 5" descr="C:\Documents and Settings\Ondra\Local Settings\Temporary Internet Files\Content.IE5\P2H3G0KD\MP90038619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140968"/>
            <a:ext cx="1728192" cy="25987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cs-CZ" dirty="0" smtClean="0"/>
              <a:t>Nejznámější sociální </a:t>
            </a:r>
            <a:r>
              <a:rPr lang="cs-CZ" dirty="0" smtClean="0"/>
              <a:t>sítě</a:t>
            </a:r>
            <a:endParaRPr lang="cs-CZ" dirty="0"/>
          </a:p>
        </p:txBody>
      </p:sp>
      <p:pic>
        <p:nvPicPr>
          <p:cNvPr id="2050" name="Picture 2" descr="http://upload.wikimedia.org/wikipedia/commons/c/c7/SNA_segm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996952"/>
            <a:ext cx="5920165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endParaRPr lang="cs-CZ" dirty="0" smtClean="0"/>
          </a:p>
          <a:p>
            <a:r>
              <a:rPr lang="cs-CZ" dirty="0" smtClean="0"/>
              <a:t>Vznikl v roce 2004</a:t>
            </a:r>
          </a:p>
          <a:p>
            <a:r>
              <a:rPr lang="cs-CZ" dirty="0" smtClean="0"/>
              <a:t>Původně síť </a:t>
            </a:r>
            <a:r>
              <a:rPr lang="cs-CZ" dirty="0" smtClean="0"/>
              <a:t>určená pro studenty Harvardské univerzity</a:t>
            </a:r>
            <a:endParaRPr lang="cs-CZ" dirty="0" smtClean="0"/>
          </a:p>
          <a:p>
            <a:pPr>
              <a:buNone/>
            </a:pPr>
            <a:endParaRPr lang="cs-CZ" u="sng" dirty="0" smtClean="0"/>
          </a:p>
          <a:p>
            <a:pPr>
              <a:buNone/>
            </a:pPr>
            <a:r>
              <a:rPr lang="cs-CZ" u="sng" dirty="0" err="1" smtClean="0"/>
              <a:t>Facebook</a:t>
            </a:r>
            <a:r>
              <a:rPr lang="cs-CZ" u="sng" dirty="0" smtClean="0"/>
              <a:t> slouží:</a:t>
            </a:r>
          </a:p>
          <a:p>
            <a:r>
              <a:rPr lang="cs-CZ" dirty="0" smtClean="0"/>
              <a:t>Jako platforma </a:t>
            </a:r>
            <a:r>
              <a:rPr lang="cs-CZ" dirty="0" smtClean="0"/>
              <a:t>pro vytváření osobních, firemních a skupinových </a:t>
            </a:r>
            <a:r>
              <a:rPr lang="cs-CZ" dirty="0" smtClean="0"/>
              <a:t>profilů</a:t>
            </a:r>
          </a:p>
          <a:p>
            <a:r>
              <a:rPr lang="cs-CZ" dirty="0" smtClean="0"/>
              <a:t>K</a:t>
            </a:r>
            <a:r>
              <a:rPr lang="cs-CZ" dirty="0" smtClean="0"/>
              <a:t> propojování přátel</a:t>
            </a:r>
          </a:p>
          <a:p>
            <a:r>
              <a:rPr lang="cs-CZ" dirty="0" smtClean="0"/>
              <a:t>Jako </a:t>
            </a:r>
            <a:r>
              <a:rPr lang="cs-CZ" dirty="0" smtClean="0"/>
              <a:t>herní </a:t>
            </a:r>
            <a:r>
              <a:rPr lang="cs-CZ" dirty="0" smtClean="0"/>
              <a:t>server</a:t>
            </a:r>
          </a:p>
          <a:p>
            <a:r>
              <a:rPr lang="cs-CZ" dirty="0" smtClean="0"/>
              <a:t>Pro </a:t>
            </a:r>
            <a:r>
              <a:rPr lang="cs-CZ" dirty="0" smtClean="0"/>
              <a:t>internetová </a:t>
            </a:r>
            <a:r>
              <a:rPr lang="cs-CZ" dirty="0" smtClean="0"/>
              <a:t>fóra</a:t>
            </a:r>
          </a:p>
          <a:p>
            <a:r>
              <a:rPr lang="cs-CZ" dirty="0" smtClean="0"/>
              <a:t>P</a:t>
            </a:r>
            <a:r>
              <a:rPr lang="cs-CZ" dirty="0" smtClean="0"/>
              <a:t>ro </a:t>
            </a:r>
            <a:r>
              <a:rPr lang="cs-CZ" dirty="0" smtClean="0"/>
              <a:t>ukládání a sdílení </a:t>
            </a:r>
            <a:r>
              <a:rPr lang="cs-CZ" dirty="0" smtClean="0"/>
              <a:t>multimédií</a:t>
            </a:r>
            <a:endParaRPr lang="cs-CZ" dirty="0"/>
          </a:p>
        </p:txBody>
      </p:sp>
      <p:pic>
        <p:nvPicPr>
          <p:cNvPr id="18434" name="Picture 2" descr="Soubor:Facebook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595" y="485784"/>
            <a:ext cx="2533650" cy="952500"/>
          </a:xfrm>
          <a:prstGeom prst="rect">
            <a:avLst/>
          </a:prstGeom>
          <a:noFill/>
        </p:spPr>
      </p:pic>
      <p:pic>
        <p:nvPicPr>
          <p:cNvPr id="18436" name="Picture 4" descr="Soubor:Facebook icon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18665">
            <a:off x="6917521" y="229903"/>
            <a:ext cx="1745704" cy="1745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Vznikla </a:t>
            </a:r>
            <a:r>
              <a:rPr lang="cs-CZ" dirty="0" smtClean="0"/>
              <a:t>v </a:t>
            </a:r>
            <a:r>
              <a:rPr lang="cs-CZ" dirty="0" smtClean="0"/>
              <a:t>roce 2011</a:t>
            </a:r>
          </a:p>
          <a:p>
            <a:r>
              <a:rPr lang="cs-CZ" dirty="0" smtClean="0"/>
              <a:t>Obdoba sítě </a:t>
            </a:r>
            <a:r>
              <a:rPr lang="cs-CZ" dirty="0" err="1" smtClean="0"/>
              <a:t>Facebook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b="1" dirty="0" smtClean="0"/>
              <a:t>Hlavní rozdíl</a:t>
            </a:r>
            <a:r>
              <a:rPr lang="cs-CZ" dirty="0" smtClean="0"/>
              <a:t>: </a:t>
            </a:r>
            <a:r>
              <a:rPr lang="cs-CZ" dirty="0" smtClean="0"/>
              <a:t>nastavení sdílení přes tzv. kruhy, do kterých si lze rozdělit jednotlivé osoby a sdílet dané věci jen s těmi, pro které to má přínos, nebo se jich to týká</a:t>
            </a:r>
            <a:endParaRPr lang="cs-CZ" dirty="0"/>
          </a:p>
        </p:txBody>
      </p:sp>
      <p:pic>
        <p:nvPicPr>
          <p:cNvPr id="19458" name="Picture 2" descr="http://upload.wikimedia.org/wikipedia/commons/9/95/Google%2B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3143250" cy="952500"/>
          </a:xfrm>
          <a:prstGeom prst="rect">
            <a:avLst/>
          </a:prstGeom>
          <a:noFill/>
        </p:spPr>
      </p:pic>
      <p:pic>
        <p:nvPicPr>
          <p:cNvPr id="19460" name="Picture 4" descr="Soubor:Google wordmark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96016">
            <a:off x="2373162" y="1960273"/>
            <a:ext cx="6162942" cy="21801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67544" y="1412776"/>
            <a:ext cx="8229600" cy="4937760"/>
          </a:xfrm>
        </p:spPr>
        <p:txBody>
          <a:bodyPr/>
          <a:lstStyle/>
          <a:p>
            <a:r>
              <a:rPr lang="cs-CZ" dirty="0" smtClean="0"/>
              <a:t>Vznikla </a:t>
            </a:r>
            <a:r>
              <a:rPr lang="cs-CZ" dirty="0" smtClean="0"/>
              <a:t>v roce </a:t>
            </a:r>
            <a:r>
              <a:rPr lang="cs-CZ" dirty="0" smtClean="0"/>
              <a:t>2003</a:t>
            </a:r>
          </a:p>
          <a:p>
            <a:r>
              <a:rPr lang="cs-CZ" dirty="0" smtClean="0"/>
              <a:t>S</a:t>
            </a:r>
            <a:r>
              <a:rPr lang="cs-CZ" dirty="0" smtClean="0"/>
              <a:t>ociální </a:t>
            </a:r>
            <a:r>
              <a:rPr lang="cs-CZ" dirty="0" smtClean="0"/>
              <a:t>síť, pro internetové profily lidí</a:t>
            </a:r>
            <a:r>
              <a:rPr lang="cs-CZ" dirty="0" smtClean="0"/>
              <a:t>, </a:t>
            </a:r>
            <a:r>
              <a:rPr lang="cs-CZ" dirty="0" smtClean="0"/>
              <a:t>pro ukládání a </a:t>
            </a:r>
            <a:r>
              <a:rPr lang="cs-CZ" dirty="0" smtClean="0"/>
              <a:t>sdílení </a:t>
            </a:r>
            <a:r>
              <a:rPr lang="cs-CZ" dirty="0" smtClean="0"/>
              <a:t>multimédií </a:t>
            </a:r>
            <a:endParaRPr lang="cs-CZ" dirty="0" smtClean="0"/>
          </a:p>
          <a:p>
            <a:r>
              <a:rPr lang="cs-CZ" dirty="0" smtClean="0"/>
              <a:t>D</a:t>
            </a:r>
            <a:r>
              <a:rPr lang="cs-CZ" dirty="0" smtClean="0"/>
              <a:t>ruhá </a:t>
            </a:r>
            <a:r>
              <a:rPr lang="cs-CZ" dirty="0" smtClean="0"/>
              <a:t>nejpoužívanější sociální síť na světě</a:t>
            </a:r>
            <a:endParaRPr lang="cs-CZ" dirty="0"/>
          </a:p>
        </p:txBody>
      </p:sp>
      <p:pic>
        <p:nvPicPr>
          <p:cNvPr id="20482" name="Picture 2" descr="http://upload.wikimedia.org/wikipedia/commons/9/9e/Myspace_2010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3974841" cy="864096"/>
          </a:xfrm>
          <a:prstGeom prst="rect">
            <a:avLst/>
          </a:prstGeom>
          <a:noFill/>
        </p:spPr>
      </p:pic>
      <p:pic>
        <p:nvPicPr>
          <p:cNvPr id="20484" name="Picture 4" descr="Datei:MySpace Logo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3" y="4437112"/>
            <a:ext cx="5544616" cy="11881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67544" y="1412776"/>
            <a:ext cx="8229600" cy="4937760"/>
          </a:xfrm>
        </p:spPr>
        <p:txBody>
          <a:bodyPr/>
          <a:lstStyle/>
          <a:p>
            <a:r>
              <a:rPr lang="cs-CZ" dirty="0" smtClean="0"/>
              <a:t>Vznikla </a:t>
            </a:r>
            <a:r>
              <a:rPr lang="cs-CZ" dirty="0" smtClean="0"/>
              <a:t>v roce </a:t>
            </a:r>
            <a:r>
              <a:rPr lang="cs-CZ" dirty="0" smtClean="0"/>
              <a:t>2006</a:t>
            </a:r>
          </a:p>
          <a:p>
            <a:r>
              <a:rPr lang="cs-CZ" dirty="0" smtClean="0"/>
              <a:t>Slouží </a:t>
            </a:r>
            <a:r>
              <a:rPr lang="cs-CZ" dirty="0" smtClean="0"/>
              <a:t>především pro </a:t>
            </a:r>
            <a:r>
              <a:rPr lang="cs-CZ" dirty="0" err="1" smtClean="0"/>
              <a:t>mikroblogy</a:t>
            </a:r>
            <a:endParaRPr lang="cs-CZ" dirty="0" smtClean="0"/>
          </a:p>
          <a:p>
            <a:r>
              <a:rPr lang="cs-CZ" dirty="0" smtClean="0"/>
              <a:t>Umožňuje </a:t>
            </a:r>
            <a:r>
              <a:rPr lang="cs-CZ" dirty="0" smtClean="0"/>
              <a:t>uživatelům posílat a číst příspěvky zaslané jinými uživateli, známé jako </a:t>
            </a:r>
            <a:r>
              <a:rPr lang="cs-CZ" i="1" dirty="0" err="1" smtClean="0"/>
              <a:t>tweety</a:t>
            </a:r>
            <a:r>
              <a:rPr lang="cs-CZ" dirty="0" smtClean="0"/>
              <a:t>. </a:t>
            </a:r>
            <a:endParaRPr lang="cs-CZ" dirty="0" smtClean="0"/>
          </a:p>
          <a:p>
            <a:r>
              <a:rPr lang="cs-CZ" dirty="0" err="1" smtClean="0"/>
              <a:t>Tweety</a:t>
            </a:r>
            <a:r>
              <a:rPr lang="cs-CZ" dirty="0" smtClean="0"/>
              <a:t> </a:t>
            </a:r>
            <a:r>
              <a:rPr lang="cs-CZ" dirty="0" smtClean="0"/>
              <a:t>jsou textové příspěvky dlouhé maximálně 140 znaků</a:t>
            </a:r>
            <a:endParaRPr lang="cs-CZ" dirty="0"/>
          </a:p>
        </p:txBody>
      </p:sp>
      <p:pic>
        <p:nvPicPr>
          <p:cNvPr id="21506" name="Picture 2" descr="File:Twitter bird logo 2012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149080"/>
            <a:ext cx="2381250" cy="1933576"/>
          </a:xfrm>
          <a:prstGeom prst="rect">
            <a:avLst/>
          </a:prstGeom>
          <a:noFill/>
        </p:spPr>
      </p:pic>
      <p:pic>
        <p:nvPicPr>
          <p:cNvPr id="21508" name="Picture 4" descr="Soubor: Twitter logo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2656"/>
            <a:ext cx="3248025" cy="6572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67544" y="1484784"/>
            <a:ext cx="8229600" cy="4937760"/>
          </a:xfrm>
        </p:spPr>
        <p:txBody>
          <a:bodyPr/>
          <a:lstStyle/>
          <a:p>
            <a:r>
              <a:rPr lang="cs-CZ" dirty="0" smtClean="0"/>
              <a:t>Vznikla </a:t>
            </a:r>
            <a:r>
              <a:rPr lang="cs-CZ" dirty="0" smtClean="0"/>
              <a:t>v roce 2003</a:t>
            </a:r>
            <a:r>
              <a:rPr lang="cs-CZ" dirty="0" smtClean="0"/>
              <a:t>,</a:t>
            </a:r>
          </a:p>
          <a:p>
            <a:r>
              <a:rPr lang="cs-CZ" dirty="0" smtClean="0"/>
              <a:t>Slouží </a:t>
            </a:r>
            <a:r>
              <a:rPr lang="cs-CZ" dirty="0" smtClean="0"/>
              <a:t>pro internetové profily a pro pracovní </a:t>
            </a:r>
            <a:r>
              <a:rPr lang="cs-CZ" dirty="0" smtClean="0"/>
              <a:t>životopisy</a:t>
            </a:r>
          </a:p>
          <a:p>
            <a:r>
              <a:rPr lang="cs-CZ" dirty="0" smtClean="0"/>
              <a:t>Pracovní </a:t>
            </a:r>
            <a:r>
              <a:rPr lang="cs-CZ" dirty="0" smtClean="0"/>
              <a:t>sociální </a:t>
            </a:r>
            <a:r>
              <a:rPr lang="cs-CZ" dirty="0" smtClean="0"/>
              <a:t>síť</a:t>
            </a:r>
          </a:p>
        </p:txBody>
      </p:sp>
      <p:pic>
        <p:nvPicPr>
          <p:cNvPr id="22530" name="Picture 2" descr="File:LinkedIn Logo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2771775" cy="752476"/>
          </a:xfrm>
          <a:prstGeom prst="rect">
            <a:avLst/>
          </a:prstGeom>
          <a:noFill/>
        </p:spPr>
      </p:pic>
      <p:pic>
        <p:nvPicPr>
          <p:cNvPr id="22531" name="Picture 3" descr="C:\Documents and Settings\Ondra\Local Settings\Temporary Internet Files\Content.IE5\4NUAGI3N\MP90040201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284984"/>
            <a:ext cx="3901440" cy="2599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ůvod">
  <a:themeElements>
    <a:clrScheme name="Původ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Původ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ůvod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40</TotalTime>
  <Words>231</Words>
  <Application>Microsoft Office PowerPoint</Application>
  <PresentationFormat>Předvádění na obrazovce (4:3)</PresentationFormat>
  <Paragraphs>83</Paragraphs>
  <Slides>14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Původ</vt:lpstr>
      <vt:lpstr>Sociální sítě</vt:lpstr>
      <vt:lpstr>Sociální síť</vt:lpstr>
      <vt:lpstr>Komunikace</vt:lpstr>
      <vt:lpstr>Nejznámější sociální sítě</vt:lpstr>
      <vt:lpstr>Snímek 5</vt:lpstr>
      <vt:lpstr>Snímek 6</vt:lpstr>
      <vt:lpstr>Snímek 7</vt:lpstr>
      <vt:lpstr>Snímek 8</vt:lpstr>
      <vt:lpstr>Snímek 9</vt:lpstr>
      <vt:lpstr>České sociální sítě</vt:lpstr>
      <vt:lpstr>Lidé.cz</vt:lpstr>
      <vt:lpstr>Spolužáci.cz</vt:lpstr>
      <vt:lpstr>Líbímseti.cz</vt:lpstr>
      <vt:lpstr>Zdroje 18.08.2012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Sociální sítě</dc:title>
  <cp:lastModifiedBy>Ondra</cp:lastModifiedBy>
  <cp:revision>6</cp:revision>
  <dcterms:modified xsi:type="dcterms:W3CDTF">2012-08-18T15:59:33Z</dcterms:modified>
</cp:coreProperties>
</file>